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72" r:id="rId1"/>
  </p:sldMasterIdLst>
  <p:notesMasterIdLst>
    <p:notesMasterId r:id="rId23"/>
  </p:notesMasterIdLst>
  <p:sldIdLst>
    <p:sldId id="256" r:id="rId2"/>
    <p:sldId id="257" r:id="rId3"/>
    <p:sldId id="278" r:id="rId4"/>
    <p:sldId id="259" r:id="rId5"/>
    <p:sldId id="260" r:id="rId6"/>
    <p:sldId id="261" r:id="rId7"/>
    <p:sldId id="277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6" r:id="rId22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68" d="100"/>
          <a:sy n="68" d="100"/>
        </p:scale>
        <p:origin x="-1446" y="-9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theme" Target="theme/theme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viewProps" Target="view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presProps" Target="pres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92DD422-88A7-435F-B9FA-8F6FDA15B629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1457C6-04F0-42E3-B251-CECE5F26A916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011170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A458B-1CFC-4BBA-9158-F5AF086F7808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938C-F36A-481A-AC11-3297A10043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08853303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A458B-1CFC-4BBA-9158-F5AF086F7808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938C-F36A-481A-AC11-3297A10043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81059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A458B-1CFC-4BBA-9158-F5AF086F7808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938C-F36A-481A-AC11-3297A10043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24603798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A458B-1CFC-4BBA-9158-F5AF086F7808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938C-F36A-481A-AC11-3297A10043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76863036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A458B-1CFC-4BBA-9158-F5AF086F7808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938C-F36A-481A-AC11-3297A10043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8752561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A458B-1CFC-4BBA-9158-F5AF086F7808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938C-F36A-481A-AC11-3297A10043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721156121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A458B-1CFC-4BBA-9158-F5AF086F7808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938C-F36A-481A-AC11-3297A10043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5479741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A458B-1CFC-4BBA-9158-F5AF086F7808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938C-F36A-481A-AC11-3297A10043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435416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A458B-1CFC-4BBA-9158-F5AF086F7808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938C-F36A-481A-AC11-3297A10043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188939818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A458B-1CFC-4BBA-9158-F5AF086F7808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938C-F36A-481A-AC11-3297A10043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724670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87A458B-1CFC-4BBA-9158-F5AF086F7808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4D938C-F36A-481A-AC11-3297A10043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30842301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287A458B-1CFC-4BBA-9158-F5AF086F7808}" type="datetimeFigureOut">
              <a:rPr lang="en-US" smtClean="0"/>
              <a:pPr/>
              <a:t>4/23/2015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D4D938C-F36A-481A-AC11-3297A10043BB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="" xmlns:p14="http://schemas.microsoft.com/office/powerpoint/2010/main" val="282884465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5.jpeg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6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1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8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17.jpeg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3" Type="http://schemas.openxmlformats.org/officeDocument/2006/relationships/image" Target="../media/image19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0.gif"/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7.jpeg"/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Rectangle 4"/>
          <p:cNvSpPr txBox="1">
            <a:spLocks noChangeArrowheads="1"/>
          </p:cNvSpPr>
          <p:nvPr/>
        </p:nvSpPr>
        <p:spPr bwMode="auto">
          <a:xfrm>
            <a:off x="609600" y="2514600"/>
            <a:ext cx="7772400" cy="160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anchor="ctr"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8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en-US" sz="14200" b="1" dirty="0" smtClean="0">
                <a:solidFill>
                  <a:srgbClr val="7030A0"/>
                </a:solidFill>
                <a:latin typeface="SutonnyMJ" pitchFamily="2" charset="0"/>
              </a:rPr>
              <a:t>¯^</a:t>
            </a:r>
            <a:r>
              <a:rPr lang="en-US" sz="14200" b="1" dirty="0" err="1" smtClean="0">
                <a:solidFill>
                  <a:srgbClr val="7030A0"/>
                </a:solidFill>
                <a:latin typeface="SutonnyMJ" pitchFamily="2" charset="0"/>
              </a:rPr>
              <a:t>vMZg</a:t>
            </a:r>
            <a:r>
              <a:rPr lang="en-US" sz="14200" b="1" dirty="0" smtClean="0">
                <a:solidFill>
                  <a:srgbClr val="7030A0"/>
                </a:solidFill>
                <a:latin typeface="SutonnyMJ" pitchFamily="2" charset="0"/>
              </a:rPr>
              <a:t> </a:t>
            </a:r>
          </a:p>
        </p:txBody>
      </p:sp>
    </p:spTree>
    <p:extLst>
      <p:ext uri="{BB962C8B-B14F-4D97-AF65-F5344CB8AC3E}">
        <p14:creationId xmlns="" xmlns:p14="http://schemas.microsoft.com/office/powerpoint/2010/main" val="48750723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126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7010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-76200"/>
            <a:ext cx="8229600" cy="1143000"/>
          </a:xfrm>
        </p:spPr>
        <p:txBody>
          <a:bodyPr>
            <a:normAutofit fontScale="90000"/>
          </a:bodyPr>
          <a:lstStyle/>
          <a:p>
            <a:r>
              <a:rPr lang="en-US" sz="880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কবি পরিচিতি</a:t>
            </a:r>
          </a:p>
        </p:txBody>
      </p:sp>
      <p:pic>
        <p:nvPicPr>
          <p:cNvPr id="35842" name="Picture 2" descr="C:\Users\S.K.H.S\Desktop\indexhjhj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159125" y="2476500"/>
            <a:ext cx="2057400" cy="2857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9" name="Down Arrow 18"/>
          <p:cNvSpPr/>
          <p:nvPr/>
        </p:nvSpPr>
        <p:spPr>
          <a:xfrm>
            <a:off x="3276600" y="1066800"/>
            <a:ext cx="1720850" cy="1333500"/>
          </a:xfrm>
          <a:prstGeom prst="downArrow">
            <a:avLst/>
          </a:prstGeom>
          <a:solidFill>
            <a:schemeClr val="bg1">
              <a:lumMod val="8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জন্ম</a:t>
            </a:r>
            <a:endParaRPr lang="en-US" sz="32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r>
              <a:rPr lang="bn-BD" sz="20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১৯০৩</a:t>
            </a:r>
            <a:endParaRPr lang="en-US" sz="2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r>
              <a:rPr lang="bn-BD" sz="20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খ্রিস্টাব্দে</a:t>
            </a:r>
            <a:endParaRPr lang="en-US" sz="2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0" name="Left Arrow 19"/>
          <p:cNvSpPr/>
          <p:nvPr/>
        </p:nvSpPr>
        <p:spPr>
          <a:xfrm rot="19352928">
            <a:off x="5035550" y="1449388"/>
            <a:ext cx="1798638" cy="1512887"/>
          </a:xfrm>
          <a:prstGeom prst="lef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জন্ম</a:t>
            </a:r>
            <a:r>
              <a:rPr lang="en-US" sz="32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স্থান</a:t>
            </a:r>
            <a:r>
              <a:rPr lang="bn-BD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bn-BD" sz="16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r>
              <a:rPr lang="bn-BD" sz="28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ফরিদপুর</a:t>
            </a:r>
            <a:endParaRPr lang="en-US" sz="2800" b="1" dirty="0">
              <a:solidFill>
                <a:schemeClr val="tx1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1" name="Left Arrow 20"/>
          <p:cNvSpPr/>
          <p:nvPr/>
        </p:nvSpPr>
        <p:spPr>
          <a:xfrm>
            <a:off x="5257800" y="3200400"/>
            <a:ext cx="2438400" cy="2057400"/>
          </a:xfrm>
          <a:prstGeom prst="lef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3200" b="1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সাহিত্যকর্ম</a:t>
            </a:r>
            <a:endParaRPr lang="en-US" sz="32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r>
              <a:rPr lang="en-US" b="1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ছোট</a:t>
            </a:r>
            <a:r>
              <a:rPr lang="en-US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গল্প</a:t>
            </a:r>
            <a:r>
              <a:rPr lang="en-US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উপন্যাস</a:t>
            </a:r>
            <a:r>
              <a:rPr lang="en-US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,</a:t>
            </a:r>
            <a:r>
              <a:rPr lang="bn-BD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পল্লি কবিতা</a:t>
            </a:r>
            <a:endParaRPr lang="en-US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4" name="Left Arrow 23"/>
          <p:cNvSpPr/>
          <p:nvPr/>
        </p:nvSpPr>
        <p:spPr>
          <a:xfrm rot="2530000">
            <a:off x="4514850" y="4956175"/>
            <a:ext cx="1849438" cy="1905000"/>
          </a:xfrm>
          <a:prstGeom prst="leftArrow">
            <a:avLst/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400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ভ্রমন কাহিনি</a:t>
            </a:r>
            <a:endParaRPr lang="en-US" sz="2400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r>
              <a:rPr lang="bn-BD" sz="2400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চলে মুসাফির</a:t>
            </a:r>
            <a:endParaRPr lang="en-US" sz="24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6" name="Up Arrow 25"/>
          <p:cNvSpPr/>
          <p:nvPr/>
        </p:nvSpPr>
        <p:spPr>
          <a:xfrm rot="2426279">
            <a:off x="2030413" y="5062538"/>
            <a:ext cx="1952625" cy="1827212"/>
          </a:xfrm>
          <a:prstGeom prst="upArrow">
            <a:avLst/>
          </a:prstGeom>
          <a:solidFill>
            <a:schemeClr val="accent1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bn-BD" sz="20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ডি-লিট ডিগ্রি লাভ</a:t>
            </a:r>
            <a:endParaRPr lang="en-US" sz="20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r>
              <a:rPr lang="bn-BD" sz="16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বিশ্বভারতী বিশ্ববিদ্যালয়</a:t>
            </a:r>
            <a:endParaRPr lang="en-US" sz="16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7" name="Right Arrow 26"/>
          <p:cNvSpPr/>
          <p:nvPr/>
        </p:nvSpPr>
        <p:spPr>
          <a:xfrm>
            <a:off x="609600" y="3200400"/>
            <a:ext cx="2546350" cy="2209800"/>
          </a:xfrm>
          <a:prstGeom prst="rightArrow">
            <a:avLst>
              <a:gd name="adj1" fmla="val 44984"/>
              <a:gd name="adj2" fmla="val 50000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b="1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কাব্য</a:t>
            </a:r>
            <a:r>
              <a:rPr lang="en-US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গ্রন্থের</a:t>
            </a:r>
            <a:r>
              <a:rPr lang="en-US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b="1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নাম</a:t>
            </a:r>
            <a:endParaRPr lang="en-US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r>
              <a:rPr lang="bn-BD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নকসী কাথার মাঠ, সোজন বাদিয়ার  ঘাট, রাখালী  প্রভৃতি।</a:t>
            </a:r>
            <a:endParaRPr lang="en-US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28" name="Down Arrow 27"/>
          <p:cNvSpPr/>
          <p:nvPr/>
        </p:nvSpPr>
        <p:spPr>
          <a:xfrm rot="17742094">
            <a:off x="1570038" y="1404937"/>
            <a:ext cx="1587500" cy="1870075"/>
          </a:xfrm>
          <a:prstGeom prst="downArrow">
            <a:avLst>
              <a:gd name="adj1" fmla="val 50000"/>
              <a:gd name="adj2" fmla="val 51245"/>
            </a:avLst>
          </a:prstGeom>
          <a:solidFill>
            <a:schemeClr val="tx2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en-US" sz="2400" b="1" dirty="0" err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মৃত্যু</a:t>
            </a:r>
            <a:endParaRPr lang="en-US" sz="24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algn="ctr">
              <a:defRPr/>
            </a:pPr>
            <a:r>
              <a:rPr lang="bn-BD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১৯৭৬সালে ১৪ই মার্চ</a:t>
            </a:r>
            <a:endParaRPr lang="en-US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151373507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584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584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0" dur="20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20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0" dur="1000"/>
                                        <p:tgtEl>
                                          <p:spTgt spid="19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4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4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4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4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4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4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  <p:par>
                                <p:cTn id="49" presetID="26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1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52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4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7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8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9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60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1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62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3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4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1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5" fill="hold" nodeType="clickPar">
                      <p:stCondLst>
                        <p:cond delay="indefinite"/>
                      </p:stCondLst>
                      <p:childTnLst>
                        <p:par>
                          <p:cTn id="6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7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69" dur="20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0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1" dur="2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6" dur="2000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77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2000" fill="hold"/>
                                        <p:tgtEl>
                                          <p:spTgt spid="2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9" fill="hold" nodeType="clickPar">
                      <p:stCondLst>
                        <p:cond delay="indefinite"/>
                      </p:stCondLst>
                      <p:childTnLst>
                        <p:par>
                          <p:cTn id="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3" dur="1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4" dur="1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1000" fill="hold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1000"/>
                                        <p:tgtEl>
                                          <p:spTgt spid="20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7" fill="hold" nodeType="clickPar">
                      <p:stCondLst>
                        <p:cond delay="indefinite"/>
                      </p:stCondLst>
                      <p:childTnLst>
                        <p:par>
                          <p:cTn id="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8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91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92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3" dur="20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4" fill="hold" nodeType="clickPar">
                      <p:stCondLst>
                        <p:cond delay="indefinite"/>
                      </p:stCondLst>
                      <p:childTnLst>
                        <p:par>
                          <p:cTn id="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98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9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0" dur="1000" fill="hold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1" dur="1000"/>
                                        <p:tgtEl>
                                          <p:spTgt spid="21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2" fill="hold" nodeType="clickPar">
                      <p:stCondLst>
                        <p:cond delay="indefinite"/>
                      </p:stCondLst>
                      <p:childTnLst>
                        <p:par>
                          <p:cTn id="10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0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0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1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1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1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1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1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1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1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0" fill="hold" nodeType="clickPar">
                      <p:stCondLst>
                        <p:cond delay="indefinite"/>
                      </p:stCondLst>
                      <p:childTnLst>
                        <p:par>
                          <p:cTn id="1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4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5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6" dur="1000" fill="hold"/>
                                        <p:tgtEl>
                                          <p:spTgt spid="2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27" dur="1000"/>
                                        <p:tgtEl>
                                          <p:spTgt spid="2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28" fill="hold" nodeType="clickPar">
                      <p:stCondLst>
                        <p:cond delay="indefinite"/>
                      </p:stCondLst>
                      <p:childTnLst>
                        <p:par>
                          <p:cTn id="1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2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3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4" dur="1000" fill="hold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35" dur="1000"/>
                                        <p:tgtEl>
                                          <p:spTgt spid="2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6" fill="hold" nodeType="clickPar">
                      <p:stCondLst>
                        <p:cond delay="indefinite"/>
                      </p:stCondLst>
                      <p:childTnLst>
                        <p:par>
                          <p:cTn id="1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8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0" dur="2000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1" dur="20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2" dur="2000" fill="hold"/>
                                        <p:tgtEl>
                                          <p:spTgt spid="2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3" fill="hold" nodeType="clickPar">
                      <p:stCondLst>
                        <p:cond delay="indefinite"/>
                      </p:stCondLst>
                      <p:childTnLst>
                        <p:par>
                          <p:cTn id="1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4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4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5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5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5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5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6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1" fill="hold" nodeType="clickPar">
                      <p:stCondLst>
                        <p:cond delay="indefinite"/>
                      </p:stCondLst>
                      <p:childTnLst>
                        <p:par>
                          <p:cTn id="16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3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6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7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7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7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7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17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9" fill="hold" nodeType="clickPar">
                      <p:stCondLst>
                        <p:cond delay="indefinite"/>
                      </p:stCondLst>
                      <p:childTnLst>
                        <p:par>
                          <p:cTn id="18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3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4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5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6" dur="1000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7" fill="hold" nodeType="clickPar">
                      <p:stCondLst>
                        <p:cond delay="indefinite"/>
                      </p:stCondLst>
                      <p:childTnLst>
                        <p:par>
                          <p:cTn id="18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9" presetID="45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1" dur="2000"/>
                                        <p:tgtEl>
                                          <p:spTgt spid="27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2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3" dur="2000" fill="hold"/>
                                        <p:tgtEl>
                                          <p:spTgt spid="2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4" fill="hold" nodeType="clickPar">
                      <p:stCondLst>
                        <p:cond delay="indefinite"/>
                      </p:stCondLst>
                      <p:childTnLst>
                        <p:par>
                          <p:cTn id="19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0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0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0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0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1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1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2" fill="hold" nodeType="clickPar">
                      <p:stCondLst>
                        <p:cond delay="indefinite"/>
                      </p:stCondLst>
                      <p:childTnLst>
                        <p:par>
                          <p:cTn id="21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4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16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17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8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9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0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1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22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3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4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25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6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27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8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29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0" fill="hold" nodeType="clickPar">
                      <p:stCondLst>
                        <p:cond delay="indefinite"/>
                      </p:stCondLst>
                      <p:childTnLst>
                        <p:par>
                          <p:cTn id="2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2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34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5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6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7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8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9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40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41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2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3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4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45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6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47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8" fill="hold" nodeType="clickPar">
                      <p:stCondLst>
                        <p:cond delay="indefinite"/>
                      </p:stCondLst>
                      <p:childTnLst>
                        <p:par>
                          <p:cTn id="2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5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5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5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6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6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6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6" fill="hold" nodeType="clickPar">
                      <p:stCondLst>
                        <p:cond delay="indefinite"/>
                      </p:stCondLst>
                      <p:childTnLst>
                        <p:par>
                          <p:cTn id="2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0" dur="10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1" dur="10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2" dur="1000" fill="hold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73" dur="1000"/>
                                        <p:tgtEl>
                                          <p:spTgt spid="2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19" grpId="0" animBg="1"/>
      <p:bldP spid="20" grpId="0" animBg="1"/>
      <p:bldP spid="21" grpId="0" animBg="1"/>
      <p:bldP spid="24" grpId="0" animBg="1"/>
      <p:bldP spid="26" grpId="0" animBg="1"/>
      <p:bldP spid="27" grpId="0" animBg="1"/>
      <p:bldP spid="28" grpId="0" animBg="1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290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857375" y="785813"/>
            <a:ext cx="5610225" cy="132397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8000" b="1" dirty="0" err="1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Av`k</a:t>
            </a:r>
            <a:r>
              <a:rPr lang="en-US" sz="8000" b="1" dirty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© </a:t>
            </a:r>
            <a:r>
              <a:rPr lang="en-US" sz="8000" b="1" dirty="0" err="1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cvV</a:t>
            </a:r>
            <a:r>
              <a:rPr lang="en-US" sz="8000" b="1" dirty="0">
                <a:solidFill>
                  <a:srgbClr val="0070C0"/>
                </a:solidFill>
                <a:latin typeface="SutonnyMJ" pitchFamily="2" charset="0"/>
                <a:cs typeface="SutonnyMJ" pitchFamily="2" charset="0"/>
              </a:rPr>
              <a:t>:</a:t>
            </a:r>
            <a:endParaRPr lang="en-US" sz="8000" dirty="0">
              <a:solidFill>
                <a:srgbClr val="0070C0"/>
              </a:solidFill>
              <a:latin typeface="SutonnyMJ" pitchFamily="2" charset="0"/>
              <a:cs typeface="SutonnyMJ" pitchFamily="2" charset="0"/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1857375" y="3235325"/>
            <a:ext cx="5610225" cy="1108075"/>
          </a:xfrm>
          <a:prstGeom prst="rect">
            <a:avLst/>
          </a:prstGeom>
          <a:solidFill>
            <a:schemeClr val="bg1">
              <a:lumMod val="95000"/>
            </a:schemeClr>
          </a:solidFill>
          <a:ln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>
            <a:spAutoFit/>
          </a:bodyPr>
          <a:lstStyle/>
          <a:p>
            <a:pPr algn="ctr">
              <a:defRPr/>
            </a:pPr>
            <a:r>
              <a:rPr lang="en-US" sz="6600" b="1" dirty="0" err="1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mie</a:t>
            </a:r>
            <a:r>
              <a:rPr lang="en-US" sz="6600" b="1" dirty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cvV</a:t>
            </a:r>
            <a:r>
              <a:rPr lang="en-US" sz="6600" b="1" dirty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/</a:t>
            </a:r>
            <a:r>
              <a:rPr lang="en-US" sz="6600" b="1" dirty="0" err="1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mij</a:t>
            </a:r>
            <a:r>
              <a:rPr lang="en-US" sz="6600" b="1" dirty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 </a:t>
            </a:r>
            <a:r>
              <a:rPr lang="en-US" sz="6600" b="1" dirty="0" err="1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cvV</a:t>
            </a:r>
            <a:r>
              <a:rPr lang="en-US" sz="6600" b="1" dirty="0">
                <a:solidFill>
                  <a:srgbClr val="FF0000"/>
                </a:solidFill>
                <a:latin typeface="SutonnyMJ" pitchFamily="2" charset="0"/>
                <a:cs typeface="SutonnyMJ" pitchFamily="2" charset="0"/>
              </a:rPr>
              <a:t>:</a:t>
            </a:r>
            <a:endParaRPr lang="en-US" sz="3600" dirty="0">
              <a:solidFill>
                <a:srgbClr val="FF0000"/>
              </a:solidFill>
              <a:latin typeface="SutonnyMJ" pitchFamily="2" charset="0"/>
              <a:cs typeface="SutonnyMJ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4363404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0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1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3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4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5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16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7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18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19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0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 nodeType="clickPar">
                      <p:stCondLst>
                        <p:cond delay="indefinite"/>
                      </p:stCondLst>
                      <p:childTnLst>
                        <p:par>
                          <p:cTn id="2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3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3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3810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304800" y="1143000"/>
            <a:ext cx="8458200" cy="30469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BD" sz="9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কবিতাটি </a:t>
            </a:r>
            <a:r>
              <a:rPr lang="bn-BD" sz="72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(প্রথম ৬ লাইন)</a:t>
            </a:r>
            <a:r>
              <a:rPr lang="bn-BD" sz="96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96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উপস্থাপন ও আলোচনা</a:t>
            </a:r>
            <a:endParaRPr lang="en-US" sz="96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915302241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338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8255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2"/>
          <p:cNvSpPr>
            <a:spLocks noGrp="1"/>
          </p:cNvSpPr>
          <p:nvPr>
            <p:ph type="title"/>
          </p:nvPr>
        </p:nvSpPr>
        <p:spPr>
          <a:xfrm>
            <a:off x="76200" y="355600"/>
            <a:ext cx="8991600" cy="1054100"/>
          </a:xfrm>
          <a:solidFill>
            <a:schemeClr val="tx2">
              <a:lumMod val="60000"/>
              <a:lumOff val="40000"/>
            </a:schemeClr>
          </a:solidFill>
        </p:spPr>
        <p:txBody>
          <a:bodyPr rtlCol="0">
            <a:noAutofit/>
          </a:bodyPr>
          <a:lstStyle/>
          <a:p>
            <a:pPr fontAlgn="auto">
              <a:spcAft>
                <a:spcPts val="0"/>
              </a:spcAft>
              <a:defRPr/>
            </a:pPr>
            <a:r>
              <a:rPr lang="en-US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রাত থম থম স্তব্ধ নিঝুম, ঘোর-ঘোর-আন্ধার</a:t>
            </a:r>
            <a:b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</a:br>
            <a:r>
              <a:rPr lang="bn-BD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নিশ্বাস ফেলি তাও শোনা যায় নাই কোথা সাড়া কার।</a:t>
            </a:r>
            <a:endParaRPr lang="en-US" sz="40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8" name="Picture 7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6200" y="1639888"/>
            <a:ext cx="4495800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0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24400" y="1639888"/>
            <a:ext cx="4343400" cy="38195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2895600" y="5791200"/>
            <a:ext cx="2971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BD" sz="4800" b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থম থম রাত</a:t>
            </a:r>
            <a:endParaRPr lang="en-US" b="1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472874638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amond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47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536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152400" y="317500"/>
            <a:ext cx="8839200" cy="1570038"/>
          </a:xfrm>
          <a:prstGeom prst="rect">
            <a:avLst/>
          </a:prstGeom>
          <a:solidFill>
            <a:schemeClr val="tx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bn-BD" sz="48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রুগ্ন ছেলের শিয়রে বসিয়া একেলা জাগিছে মাতা</a:t>
            </a:r>
          </a:p>
          <a:p>
            <a:pPr algn="ctr">
              <a:defRPr/>
            </a:pPr>
            <a:r>
              <a:rPr lang="bn-BD" sz="48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করুন চাহুনি ঘুম ঘুম যেন ঢুলিছে চোখের পাতা।</a:t>
            </a:r>
            <a:r>
              <a:rPr lang="bn-BD" sz="4800" b="1" dirty="0">
                <a:solidFill>
                  <a:schemeClr val="accent6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 </a:t>
            </a:r>
            <a:endParaRPr lang="en-US" sz="4800" b="1" dirty="0">
              <a:solidFill>
                <a:schemeClr val="accent6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52400" y="1828800"/>
            <a:ext cx="40386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57200" y="6091238"/>
            <a:ext cx="3733800" cy="4616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2400" b="1" dirty="0" err="1" smtClean="0"/>
              <a:t>রুগ্ন</a:t>
            </a:r>
            <a:r>
              <a:rPr lang="bn-BD" sz="2400" b="1" dirty="0" smtClean="0"/>
              <a:t>ছেলে</a:t>
            </a:r>
            <a:endParaRPr lang="en-US" sz="2400" b="1" dirty="0"/>
          </a:p>
        </p:txBody>
      </p:sp>
      <p:pic>
        <p:nvPicPr>
          <p:cNvPr id="6" name="Picture 1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364038" y="1828800"/>
            <a:ext cx="4648200" cy="411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059363" y="6153150"/>
            <a:ext cx="3703637" cy="4000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2000" b="1" dirty="0"/>
              <a:t>ঘুম জড়ানো চোখে মা</a:t>
            </a:r>
            <a:endParaRPr lang="en-US" sz="2000" b="1" dirty="0"/>
          </a:p>
        </p:txBody>
      </p:sp>
    </p:spTree>
    <p:extLst>
      <p:ext uri="{BB962C8B-B14F-4D97-AF65-F5344CB8AC3E}">
        <p14:creationId xmlns="" xmlns:p14="http://schemas.microsoft.com/office/powerpoint/2010/main" val="339998249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ox(in)">
                                      <p:cBhvr>
                                        <p:cTn id="7" dur="2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9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7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0" y="104775"/>
            <a:ext cx="9059863" cy="1724025"/>
          </a:xfrm>
          <a:prstGeom prst="rect">
            <a:avLst/>
          </a:prstGeom>
          <a:solidFill>
            <a:schemeClr val="accent2">
              <a:lumMod val="60000"/>
              <a:lumOff val="40000"/>
            </a:schemeClr>
          </a:solidFill>
        </p:spPr>
        <p:txBody>
          <a:bodyPr>
            <a:spAutoFit/>
          </a:bodyPr>
          <a:lstStyle/>
          <a:p>
            <a:pPr algn="ctr">
              <a:defRPr/>
            </a:pPr>
            <a:r>
              <a:rPr lang="bn-BD" sz="44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শিয়রের কাছে নিবু নিবু দীপ ঘুরিয়া ঘুরিয়া জ্বলে,</a:t>
            </a:r>
          </a:p>
          <a:p>
            <a:pPr algn="ctr">
              <a:defRPr/>
            </a:pPr>
            <a:r>
              <a:rPr lang="bn-BD" sz="4400" b="1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তারি সাথে সাথে বিরহী মায়ের একেলা পরাণ দোলে।</a:t>
            </a:r>
          </a:p>
          <a:p>
            <a:pPr>
              <a:defRPr/>
            </a:pPr>
            <a:endParaRPr lang="en-US" dirty="0">
              <a:solidFill>
                <a:srgbClr val="002060"/>
              </a:solidFill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29138" y="1905000"/>
            <a:ext cx="4530725" cy="4267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667375" y="6319838"/>
            <a:ext cx="1952625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2400" b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নিবু নিবু  দীপ</a:t>
            </a:r>
            <a:endParaRPr lang="en-US" sz="2400" b="1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6" name="Picture 5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113" y="1925638"/>
            <a:ext cx="4484687" cy="42465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65163" y="6319838"/>
            <a:ext cx="3297237" cy="4619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2400" b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রুগ্ন ছেলের পাশে রাত জাগা মা</a:t>
            </a:r>
            <a:endParaRPr lang="en-US" sz="2400" b="1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9764769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3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 nodeType="clickPar">
                      <p:stCondLst>
                        <p:cond delay="indefinite"/>
                      </p:stCondLst>
                      <p:childTnLst>
                        <p:par>
                          <p:cTn id="1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8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6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5" grpId="0"/>
      <p:bldP spid="7" grpId="0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410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58300" cy="716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33400" y="381000"/>
            <a:ext cx="8077200" cy="1016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6000" b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কিছু নতুন শব্দের অর্থ জেনে নেইঃ</a:t>
            </a:r>
            <a:endParaRPr lang="en-US" sz="3600" b="1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609600" y="1577975"/>
            <a:ext cx="57150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800" b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রুগ্ন</a:t>
            </a:r>
            <a:r>
              <a:rPr lang="bn-BD" sz="4800" b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=</a:t>
            </a:r>
            <a:endParaRPr lang="en-US" sz="4800" b="1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1981200" y="1600200"/>
            <a:ext cx="3043237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en-US" sz="4400" b="1" dirty="0" err="1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অসুস্থ</a:t>
            </a:r>
            <a:endParaRPr lang="en-US" sz="3200" b="1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09600" y="2562225"/>
            <a:ext cx="2484438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4800" b="1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আন্ধার =</a:t>
            </a:r>
            <a:endParaRPr lang="en-US" sz="4800" b="1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533400" y="3406775"/>
            <a:ext cx="3352800" cy="8302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4800" b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আড়ঙের দিন =</a:t>
            </a:r>
            <a:endParaRPr lang="en-US" sz="4800" b="1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2667000" y="2576513"/>
            <a:ext cx="3395663" cy="83026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48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অন্ধকার</a:t>
            </a:r>
            <a:endParaRPr lang="en-US" sz="48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3657600" y="3406775"/>
            <a:ext cx="5267325" cy="830263"/>
          </a:xfrm>
          <a:prstGeom prst="rect">
            <a:avLst/>
          </a:prstGeom>
          <a:noFill/>
        </p:spPr>
        <p:txBody>
          <a:bodyPr>
            <a:spAutoFit/>
          </a:bodyPr>
          <a:lstStyle/>
          <a:p>
            <a:pPr>
              <a:defRPr/>
            </a:pPr>
            <a:r>
              <a:rPr lang="bn-BD" sz="4800" b="1" dirty="0">
                <a:solidFill>
                  <a:schemeClr val="accent1">
                    <a:lumMod val="75000"/>
                  </a:schemeClr>
                </a:solidFill>
                <a:latin typeface="NikoshBAN" pitchFamily="2" charset="0"/>
                <a:cs typeface="NikoshBAN" pitchFamily="2" charset="0"/>
              </a:rPr>
              <a:t>হাটের দিন/বাজারের দিন</a:t>
            </a:r>
            <a:endParaRPr lang="en-US" sz="4800" b="1" dirty="0">
              <a:solidFill>
                <a:schemeClr val="accent1">
                  <a:lumMod val="75000"/>
                </a:schemeClr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465842012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42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5" dur="10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2" dur="2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9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0" dur="10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5" grpId="0"/>
      <p:bldP spid="6" grpId="0"/>
      <p:bldP spid="7" grpId="0"/>
      <p:bldP spid="10" grpId="0"/>
      <p:bldP spid="11" grpId="0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itle 1"/>
          <p:cNvSpPr txBox="1">
            <a:spLocks/>
          </p:cNvSpPr>
          <p:nvPr/>
        </p:nvSpPr>
        <p:spPr bwMode="auto">
          <a:xfrm>
            <a:off x="2362200" y="277813"/>
            <a:ext cx="66294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bn-BD" sz="800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   </a:t>
            </a:r>
            <a:r>
              <a:rPr lang="en-US" sz="960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জোড়ায় কাজ</a:t>
            </a:r>
            <a:endParaRPr lang="en-US" sz="800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3581400" cy="23780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" name="Content Placeholder 2"/>
          <p:cNvSpPr txBox="1">
            <a:spLocks/>
          </p:cNvSpPr>
          <p:nvPr/>
        </p:nvSpPr>
        <p:spPr bwMode="auto">
          <a:xfrm>
            <a:off x="228600" y="1752600"/>
            <a:ext cx="8686800" cy="480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marL="44450"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just" eaLnBrk="1" hangingPunct="1">
              <a:spcBef>
                <a:spcPct val="20000"/>
              </a:spcBef>
              <a:buFont typeface="Wingdings" pitchFamily="2" charset="2"/>
              <a:buNone/>
            </a:pPr>
            <a:endParaRPr lang="bn-BD" sz="400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 algn="just" eaLnBrk="1" hangingPunct="1">
              <a:spcBef>
                <a:spcPct val="20000"/>
              </a:spcBef>
              <a:buFont typeface="Wingdings" pitchFamily="2" charset="2"/>
              <a:buNone/>
            </a:pPr>
            <a:endParaRPr lang="bn-BD" sz="4000">
              <a:solidFill>
                <a:srgbClr val="FFFF00"/>
              </a:solidFill>
              <a:latin typeface="NikoshBAN" pitchFamily="2" charset="0"/>
              <a:cs typeface="NikoshBAN" pitchFamily="2" charset="0"/>
            </a:endParaRPr>
          </a:p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US" sz="440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en-US" sz="4400" b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bn-BD" sz="4400" b="1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পল্লিকবি জসীমউদ্দীন কত সালে মৃত্যু বরন করেন ?</a:t>
            </a:r>
            <a:endParaRPr lang="en-US" sz="4400" b="1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  <a:p>
            <a:pPr eaLnBrk="1" hangingPunct="1">
              <a:spcBef>
                <a:spcPct val="20000"/>
              </a:spcBef>
              <a:buFont typeface="Wingdings" pitchFamily="2" charset="2"/>
              <a:buNone/>
            </a:pPr>
            <a:r>
              <a:rPr lang="en-US" sz="440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২।</a:t>
            </a:r>
            <a:r>
              <a:rPr lang="bn-BD" sz="440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পল্লিকবি জসীমউদ্দীন এর উল্লেখযোগ্য </a:t>
            </a:r>
            <a:r>
              <a:rPr lang="en-US" sz="440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কাব্যগ্রন্থের</a:t>
            </a:r>
            <a:r>
              <a:rPr lang="bn-BD" sz="440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নাম কি</a:t>
            </a:r>
            <a:r>
              <a:rPr lang="en-US" sz="440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?</a:t>
            </a:r>
          </a:p>
        </p:txBody>
      </p:sp>
    </p:spTree>
    <p:extLst>
      <p:ext uri="{BB962C8B-B14F-4D97-AF65-F5344CB8AC3E}">
        <p14:creationId xmlns="" xmlns:p14="http://schemas.microsoft.com/office/powerpoint/2010/main" val="32099761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1000" fill="hold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 nodeType="clickPar">
                      <p:stCondLst>
                        <p:cond delay="indefinite"/>
                      </p:stCondLst>
                      <p:childTnLst>
                        <p:par>
                          <p:cTn id="2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9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1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2" dur="500" fill="hold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3" dur="500"/>
                                        <p:tgtEl>
                                          <p:spTgt spid="5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9458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2400300" y="228600"/>
            <a:ext cx="4495800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9600" b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দলীয় কাজ</a:t>
            </a:r>
            <a:endParaRPr lang="en-US" sz="9600" b="1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grpSp>
        <p:nvGrpSpPr>
          <p:cNvPr id="4" name="Group 3"/>
          <p:cNvGrpSpPr>
            <a:grpSpLocks/>
          </p:cNvGrpSpPr>
          <p:nvPr/>
        </p:nvGrpSpPr>
        <p:grpSpPr bwMode="auto">
          <a:xfrm>
            <a:off x="1143000" y="2133600"/>
            <a:ext cx="2286000" cy="1398588"/>
            <a:chOff x="1403939" y="2335142"/>
            <a:chExt cx="3047806" cy="1399309"/>
          </a:xfrm>
        </p:grpSpPr>
        <p:sp>
          <p:nvSpPr>
            <p:cNvPr id="5" name="Oval 4"/>
            <p:cNvSpPr/>
            <p:nvPr/>
          </p:nvSpPr>
          <p:spPr>
            <a:xfrm>
              <a:off x="1403939" y="2335142"/>
              <a:ext cx="3020292" cy="1399309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6" name="TextBox 3"/>
            <p:cNvSpPr txBox="1">
              <a:spLocks noChangeArrowheads="1"/>
            </p:cNvSpPr>
            <p:nvPr/>
          </p:nvSpPr>
          <p:spPr bwMode="auto">
            <a:xfrm>
              <a:off x="2161308" y="2729345"/>
              <a:ext cx="2290437" cy="70825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bn-BD" sz="40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C0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ক-দল</a:t>
              </a:r>
              <a:endParaRPr lang="en-US" sz="40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C0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7" name="Rounded Rectangle 6"/>
          <p:cNvSpPr/>
          <p:nvPr/>
        </p:nvSpPr>
        <p:spPr>
          <a:xfrm>
            <a:off x="228600" y="3976688"/>
            <a:ext cx="4419600" cy="206375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8" name="TextBox 7"/>
          <p:cNvSpPr txBox="1">
            <a:spLocks noChangeArrowheads="1"/>
          </p:cNvSpPr>
          <p:nvPr/>
        </p:nvSpPr>
        <p:spPr bwMode="auto">
          <a:xfrm>
            <a:off x="381000" y="4349750"/>
            <a:ext cx="4267200" cy="10779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28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BD" sz="32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 সন্তানের প্রতি</a:t>
            </a:r>
            <a:r>
              <a:rPr lang="en-US" sz="32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3200" b="1" dirty="0" err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মায়ের</a:t>
            </a:r>
            <a:r>
              <a:rPr lang="en-US" sz="32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32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ভালবাসা অতুলনীয়/অফুরন্ত ব্যাখ্যা কর।</a:t>
            </a:r>
            <a:endParaRPr lang="en-US" sz="3200" b="1" dirty="0">
              <a:solidFill>
                <a:srgbClr val="FF0000"/>
              </a:solidFill>
            </a:endParaRPr>
          </a:p>
        </p:txBody>
      </p:sp>
      <p:grpSp>
        <p:nvGrpSpPr>
          <p:cNvPr id="18" name="Group 17"/>
          <p:cNvGrpSpPr>
            <a:grpSpLocks/>
          </p:cNvGrpSpPr>
          <p:nvPr/>
        </p:nvGrpSpPr>
        <p:grpSpPr bwMode="auto">
          <a:xfrm>
            <a:off x="5434013" y="2057400"/>
            <a:ext cx="2795587" cy="1524000"/>
            <a:chOff x="6719455" y="2064328"/>
            <a:chExt cx="3726872" cy="1524000"/>
          </a:xfrm>
        </p:grpSpPr>
        <p:sp>
          <p:nvSpPr>
            <p:cNvPr id="19" name="Oval 18"/>
            <p:cNvSpPr/>
            <p:nvPr/>
          </p:nvSpPr>
          <p:spPr>
            <a:xfrm>
              <a:off x="6719455" y="2064328"/>
              <a:ext cx="3726872" cy="1524000"/>
            </a:xfrm>
            <a:prstGeom prst="ellipse">
              <a:avLst/>
            </a:prstGeom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anchor="ctr"/>
            <a:lstStyle/>
            <a:p>
              <a:pPr algn="ctr">
                <a:defRPr/>
              </a:pPr>
              <a:endParaRPr lang="en-US"/>
            </a:p>
          </p:txBody>
        </p:sp>
        <p:sp>
          <p:nvSpPr>
            <p:cNvPr id="20" name="TextBox 6"/>
            <p:cNvSpPr txBox="1">
              <a:spLocks noChangeArrowheads="1"/>
            </p:cNvSpPr>
            <p:nvPr/>
          </p:nvSpPr>
          <p:spPr bwMode="auto">
            <a:xfrm>
              <a:off x="7703127" y="2521527"/>
              <a:ext cx="1676400" cy="769441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=""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=""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>
              <a:spAutoFit/>
            </a:bodyPr>
            <a:lstStyle>
              <a:lvl1pPr>
                <a:defRPr>
                  <a:solidFill>
                    <a:schemeClr val="tx1"/>
                  </a:solidFill>
                  <a:latin typeface="Arial" charset="0"/>
                </a:defRPr>
              </a:lvl1pPr>
              <a:lvl2pPr marL="742950" indent="-285750">
                <a:defRPr>
                  <a:solidFill>
                    <a:schemeClr val="tx1"/>
                  </a:solidFill>
                  <a:latin typeface="Arial" charset="0"/>
                </a:defRPr>
              </a:lvl2pPr>
              <a:lvl3pPr marL="1143000" indent="-228600">
                <a:defRPr>
                  <a:solidFill>
                    <a:schemeClr val="tx1"/>
                  </a:solidFill>
                  <a:latin typeface="Arial" charset="0"/>
                </a:defRPr>
              </a:lvl3pPr>
              <a:lvl4pPr marL="1600200" indent="-228600">
                <a:defRPr>
                  <a:solidFill>
                    <a:schemeClr val="tx1"/>
                  </a:solidFill>
                  <a:latin typeface="Arial" charset="0"/>
                </a:defRPr>
              </a:lvl4pPr>
              <a:lvl5pPr marL="2057400" indent="-228600">
                <a:defRPr>
                  <a:solidFill>
                    <a:schemeClr val="tx1"/>
                  </a:solidFill>
                  <a:latin typeface="Arial" charset="0"/>
                </a:defRPr>
              </a:lvl5pPr>
              <a:lvl6pPr marL="25146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6pPr>
              <a:lvl7pPr marL="29718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7pPr>
              <a:lvl8pPr marL="34290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8pPr>
              <a:lvl9pPr marL="3886200" indent="-228600" eaLnBrk="0" fontAlgn="base" hangingPunct="0">
                <a:spcBef>
                  <a:spcPct val="0"/>
                </a:spcBef>
                <a:spcAft>
                  <a:spcPct val="0"/>
                </a:spcAft>
                <a:defRPr>
                  <a:solidFill>
                    <a:schemeClr val="tx1"/>
                  </a:solidFill>
                  <a:latin typeface="Arial" charset="0"/>
                </a:defRPr>
              </a:lvl9pPr>
            </a:lstStyle>
            <a:p>
              <a:pPr>
                <a:defRPr/>
              </a:pPr>
              <a:r>
                <a:rPr lang="bn-BD" sz="4400" b="1" dirty="0" smtClean="0">
                  <a:ln w="12700">
                    <a:solidFill>
                      <a:schemeClr val="tx2">
                        <a:satMod val="155000"/>
                      </a:schemeClr>
                    </a:solidFill>
                    <a:prstDash val="solid"/>
                  </a:ln>
                  <a:solidFill>
                    <a:srgbClr val="FF0000"/>
                  </a:solidFill>
                  <a:effectLst>
                    <a:outerShdw blurRad="41275" dist="20320" dir="1800000" algn="tl" rotWithShape="0">
                      <a:srgbClr val="000000">
                        <a:alpha val="40000"/>
                      </a:srgbClr>
                    </a:outerShdw>
                  </a:effectLst>
                  <a:latin typeface="NikoshBAN" pitchFamily="2" charset="0"/>
                  <a:cs typeface="NikoshBAN" pitchFamily="2" charset="0"/>
                </a:rPr>
                <a:t>খ-দল</a:t>
              </a:r>
              <a:endParaRPr lang="en-US" sz="4400" b="1" dirty="0" smtClean="0">
                <a:ln w="12700">
                  <a:solidFill>
                    <a:schemeClr val="tx2">
                      <a:satMod val="155000"/>
                    </a:schemeClr>
                  </a:solidFill>
                  <a:prstDash val="solid"/>
                </a:ln>
                <a:solidFill>
                  <a:srgbClr val="FF0000"/>
                </a:solidFill>
                <a:effectLst>
                  <a:outerShdw blurRad="41275" dist="20320" dir="1800000" algn="tl" rotWithShape="0">
                    <a:srgbClr val="000000">
                      <a:alpha val="40000"/>
                    </a:srgbClr>
                  </a:outerShdw>
                </a:effectLst>
                <a:latin typeface="NikoshBAN" pitchFamily="2" charset="0"/>
                <a:cs typeface="NikoshBAN" pitchFamily="2" charset="0"/>
              </a:endParaRPr>
            </a:p>
          </p:txBody>
        </p:sp>
      </p:grpSp>
      <p:sp>
        <p:nvSpPr>
          <p:cNvPr id="21" name="Rounded Rectangle 20"/>
          <p:cNvSpPr/>
          <p:nvPr/>
        </p:nvSpPr>
        <p:spPr>
          <a:xfrm>
            <a:off x="4876800" y="3976688"/>
            <a:ext cx="4114800" cy="2063750"/>
          </a:xfrm>
          <a:prstGeom prst="roundRect">
            <a:avLst/>
          </a:prstGeom>
          <a:solidFill>
            <a:schemeClr val="bg2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endParaRPr lang="en-US"/>
          </a:p>
        </p:txBody>
      </p:sp>
      <p:sp>
        <p:nvSpPr>
          <p:cNvPr id="22" name="TextBox 21"/>
          <p:cNvSpPr txBox="1">
            <a:spLocks noChangeArrowheads="1"/>
          </p:cNvSpPr>
          <p:nvPr/>
        </p:nvSpPr>
        <p:spPr bwMode="auto">
          <a:xfrm>
            <a:off x="5029200" y="4349750"/>
            <a:ext cx="39624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2400" b="1" dirty="0">
                <a:solidFill>
                  <a:srgbClr val="002060"/>
                </a:solidFill>
              </a:rPr>
              <a:t>২। সন্তানের বিপদ হলে কে প্রথম জানে এবং কেন-ব্যাখা কর।</a:t>
            </a:r>
            <a:endParaRPr lang="en-US" sz="24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210221934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0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3" dur="10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1" dur="10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45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6" dur="20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37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 fmla="#ppt_w*sin(2.5*pi*$)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2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43" dur="20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7" grpId="0" animBg="1"/>
      <p:bldP spid="8" grpId="0"/>
      <p:bldP spid="21" grpId="0" animBg="1"/>
      <p:bldP spid="22" grpId="0"/>
    </p:bld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482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1"/>
          <p:cNvSpPr txBox="1">
            <a:spLocks noChangeArrowheads="1"/>
          </p:cNvSpPr>
          <p:nvPr/>
        </p:nvSpPr>
        <p:spPr bwMode="auto">
          <a:xfrm>
            <a:off x="2770188" y="152400"/>
            <a:ext cx="3478212" cy="15700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BD" sz="960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মূল্যায়ন</a:t>
            </a:r>
            <a:endParaRPr lang="en-US" sz="960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Content Placeholder 2"/>
          <p:cNvSpPr txBox="1">
            <a:spLocks/>
          </p:cNvSpPr>
          <p:nvPr/>
        </p:nvSpPr>
        <p:spPr>
          <a:xfrm>
            <a:off x="228600" y="1752600"/>
            <a:ext cx="8686800" cy="4800600"/>
          </a:xfrm>
          <a:prstGeom prst="rect">
            <a:avLst/>
          </a:prstGeom>
        </p:spPr>
        <p:txBody>
          <a:bodyPr>
            <a:normAutofit/>
          </a:bodyPr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Blip>
                <a:blip r:embed="rId3"/>
              </a:buBlip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Wingdings" pitchFamily="2" charset="2"/>
              <a:buBlip>
                <a:blip r:embed="rId4"/>
              </a:buBlip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5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45720" indent="0" algn="just">
              <a:buFont typeface="Wingdings" pitchFamily="2" charset="2"/>
              <a:buNone/>
              <a:defRPr/>
            </a:pPr>
            <a:r>
              <a:rPr lang="en-US" sz="4400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en-US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</a:t>
            </a:r>
            <a:r>
              <a:rPr lang="bn-BD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 পল্লিকবি জসীমউদ্দীন -এর জন্মস্থান কোথায় ?</a:t>
            </a:r>
          </a:p>
          <a:p>
            <a:pPr marL="45720" indent="0" algn="just">
              <a:buFont typeface="Wingdings" pitchFamily="2" charset="2"/>
              <a:buNone/>
              <a:defRPr/>
            </a:pP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২।</a:t>
            </a:r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পল্লিকবি জসীমউদ্দীন -এর একটি </a:t>
            </a:r>
            <a:r>
              <a:rPr lang="en-US" sz="4400" dirty="0" err="1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কাব্যগ্রন্থের</a:t>
            </a:r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 নাম বলো</a:t>
            </a:r>
            <a:r>
              <a:rPr lang="en-US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?</a:t>
            </a:r>
            <a:endParaRPr lang="bn-BD" sz="4400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  <a:p>
            <a:pPr marL="45720" indent="0" algn="just">
              <a:buFont typeface="Wingdings" pitchFamily="2" charset="2"/>
              <a:buNone/>
              <a:defRPr/>
            </a:pPr>
            <a:r>
              <a:rPr lang="bn-BD" sz="4400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৩। পল্লিজননী কবিতাটি কোন কাব্যগ্রন্থ থেকে নেওয়া হয়েছে?</a:t>
            </a:r>
          </a:p>
          <a:p>
            <a:pPr marL="45720" indent="0" algn="just">
              <a:buFont typeface="Wingdings" pitchFamily="2" charset="2"/>
              <a:buNone/>
              <a:defRPr/>
            </a:pPr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৪। </a:t>
            </a:r>
            <a:r>
              <a:rPr lang="bn-BD" sz="4400" dirty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পল্লিজননী </a:t>
            </a:r>
            <a:r>
              <a:rPr lang="bn-BD" sz="4400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কবিতায় কে রুগ্ন?</a:t>
            </a:r>
            <a:endParaRPr lang="en-US" sz="5400" dirty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0514913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5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3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3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3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3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4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4" fill="hold" nodeType="clickPar">
                      <p:stCondLst>
                        <p:cond delay="indefinite"/>
                      </p:stCondLst>
                      <p:childTnLst>
                        <p:par>
                          <p:cTn id="4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6" presetID="26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8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49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0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2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3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54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55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6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57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58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59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60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61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457200" y="76200"/>
            <a:ext cx="8229600" cy="1143000"/>
          </a:xfrm>
          <a:prstGeom prst="rect">
            <a:avLst/>
          </a:prstGeom>
        </p:spPr>
        <p:txBody>
          <a:bodyPr/>
          <a:lstStyle>
            <a:lvl1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j-lt"/>
                <a:ea typeface="+mj-ea"/>
                <a:cs typeface="+mj-cs"/>
              </a:defRPr>
            </a:lvl1pPr>
            <a:lvl2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2pPr>
            <a:lvl3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3pPr>
            <a:lvl4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4pPr>
            <a:lvl5pPr algn="ctr" rtl="0" eaLnBrk="0" fontAlgn="base" hangingPunct="0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5pPr>
            <a:lvl6pPr marL="4572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6pPr>
            <a:lvl7pPr marL="9144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7pPr>
            <a:lvl8pPr marL="13716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8pPr>
            <a:lvl9pPr marL="1828800" algn="ctr" rtl="0" fontAlgn="base">
              <a:spcBef>
                <a:spcPct val="0"/>
              </a:spcBef>
              <a:spcAft>
                <a:spcPct val="0"/>
              </a:spcAft>
              <a:defRPr sz="4400">
                <a:solidFill>
                  <a:schemeClr val="tx2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Arial" charset="0"/>
              </a:defRPr>
            </a:lvl9pPr>
          </a:lstStyle>
          <a:p>
            <a:pPr eaLnBrk="1" hangingPunct="1">
              <a:defRPr/>
            </a:pPr>
            <a:r>
              <a:rPr lang="bn-BD" sz="96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শিক্ষক পরিচিতি</a:t>
            </a:r>
            <a:endParaRPr lang="en-US" sz="60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pic>
        <p:nvPicPr>
          <p:cNvPr id="4" name="Picture 2" descr="D:\Sultanshahi K. High School\Teacher's Personal\Tusar Kanti\Photo\Tusar Kanti.jp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52800" y="1524000"/>
            <a:ext cx="2071688" cy="19573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Rectangle 3"/>
          <p:cNvSpPr txBox="1">
            <a:spLocks noChangeArrowheads="1"/>
          </p:cNvSpPr>
          <p:nvPr/>
        </p:nvSpPr>
        <p:spPr>
          <a:xfrm>
            <a:off x="0" y="1447800"/>
            <a:ext cx="9144000" cy="5181600"/>
          </a:xfrm>
          <a:prstGeom prst="rect">
            <a:avLst/>
          </a:prstGeom>
        </p:spPr>
        <p:txBody>
          <a:bodyPr/>
          <a:lstStyle>
            <a:lvl1pPr marL="342900" indent="-3429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hlink"/>
              </a:buClr>
              <a:buSzPct val="90000"/>
              <a:buFont typeface="Wingdings" pitchFamily="2" charset="2"/>
              <a:buBlip>
                <a:blip r:embed="rId4"/>
              </a:buBlip>
              <a:defRPr sz="32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  <a:ea typeface="+mn-ea"/>
                <a:cs typeface="+mn-cs"/>
              </a:defRPr>
            </a:lvl1pPr>
            <a:lvl2pPr marL="742950" indent="-28575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8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2pPr>
            <a:lvl3pPr marL="11430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accent2"/>
              </a:buClr>
              <a:buSzPct val="90000"/>
              <a:buFont typeface="Wingdings" pitchFamily="2" charset="2"/>
              <a:buBlip>
                <a:blip r:embed="rId5"/>
              </a:buBlip>
              <a:defRPr sz="24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3pPr>
            <a:lvl4pPr marL="16002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har char="–"/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4pPr>
            <a:lvl5pPr marL="2057400" indent="-228600" algn="l" rtl="0" eaLnBrk="0" fontAlgn="base" hangingPunct="0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5pPr>
            <a:lvl6pPr marL="25146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6pPr>
            <a:lvl7pPr marL="29718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7pPr>
            <a:lvl8pPr marL="34290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8pPr>
            <a:lvl9pPr marL="3886200" indent="-228600" algn="l" rtl="0" fontAlgn="base">
              <a:spcBef>
                <a:spcPct val="20000"/>
              </a:spcBef>
              <a:spcAft>
                <a:spcPct val="0"/>
              </a:spcAft>
              <a:buClr>
                <a:schemeClr val="folHlink"/>
              </a:buClr>
              <a:buSzPct val="90000"/>
              <a:buFont typeface="Wingdings" pitchFamily="2" charset="2"/>
              <a:buBlip>
                <a:blip r:embed="rId6"/>
              </a:buBlip>
              <a:defRPr sz="2000">
                <a:solidFill>
                  <a:schemeClr val="tx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latin typeface="+mn-lt"/>
              </a:defRPr>
            </a:lvl9pPr>
          </a:lstStyle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bn-BD" sz="6600" b="1" dirty="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endParaRPr lang="bn-BD" sz="6600" b="1" dirty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bn-BD" sz="60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তুষার কান্তি সিকদার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bn-BD" sz="4800" b="1" dirty="0" smtClean="0">
                <a:solidFill>
                  <a:srgbClr val="0070C0"/>
                </a:solidFill>
                <a:latin typeface="NikoshBAN" pitchFamily="2" charset="0"/>
                <a:cs typeface="NikoshBAN" pitchFamily="2" charset="0"/>
              </a:rPr>
              <a:t>সহকারি শিক্ষক (বাংলা)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bn-BD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সুলতানশাহী কেকানিয়া মাধ্যমিক বিদ্যালয়</a:t>
            </a:r>
          </a:p>
          <a:p>
            <a:pPr marL="0" indent="0" algn="ctr" eaLnBrk="1" hangingPunct="1">
              <a:lnSpc>
                <a:spcPct val="90000"/>
              </a:lnSpc>
              <a:buFont typeface="Wingdings" pitchFamily="2" charset="2"/>
              <a:buNone/>
              <a:defRPr/>
            </a:pPr>
            <a:r>
              <a:rPr lang="bn-BD" sz="40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সুলতানশাহী, গোপালগঞ্জ।</a:t>
            </a:r>
            <a:endParaRPr lang="it-IT" sz="4000" b="1" dirty="0" smtClean="0">
              <a:solidFill>
                <a:srgbClr val="00206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05830611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5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 nodeType="clickPar">
                      <p:stCondLst>
                        <p:cond delay="indefinite"/>
                      </p:stCondLst>
                      <p:childTnLst>
                        <p:par>
                          <p:cTn id="1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8" presetID="1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#ppt_h*1.125000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  <p:animEffect transition="in" filter="wipe(up)">
                                      <p:cBhvr>
                                        <p:cTn id="21" dur="500"/>
                                        <p:tgtEl>
                                          <p:spTgt spid="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 nodeType="clickPar">
                      <p:stCondLst>
                        <p:cond delay="indefinite"/>
                      </p:stCondLst>
                      <p:childTnLst>
                        <p:par>
                          <p:cTn id="2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4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1000" fill="hold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1000"/>
                                        <p:tgtEl>
                                          <p:spTgt spid="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4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7" dur="1000"/>
                                        <p:tgtEl>
                                          <p:spTgt spid="6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8" presetID="3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3" dur="1000"/>
                                        <p:tgtEl>
                                          <p:spTgt spid="6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1506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sz="11500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বাড়ির কাজ</a:t>
            </a:r>
            <a:endParaRPr lang="en-US" sz="11500" smtClean="0">
              <a:solidFill>
                <a:srgbClr val="C0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600201"/>
            <a:ext cx="8229600" cy="3429000"/>
          </a:xfrm>
        </p:spPr>
        <p:txBody>
          <a:bodyPr rtlCol="0">
            <a:normAutofit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bn-BD" sz="6000" b="1" dirty="0" smtClean="0">
              <a:solidFill>
                <a:schemeClr val="accent6">
                  <a:lumMod val="50000"/>
                </a:schemeClr>
              </a:solidFill>
              <a:latin typeface="NikoshBAN" pitchFamily="2" charset="0"/>
              <a:cs typeface="NikoshBAN" pitchFamily="2" charset="0"/>
            </a:endParaRPr>
          </a:p>
          <a:p>
            <a:pPr marL="0" indent="0" algn="just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bn-BD" sz="48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‘পৃথিবীতে মায়ের মতো আপন কেহ নেই’- আলোচ্য লাইনটি পল্লিজননী কবিতার আলোকে ব্যাখ্যা করো ।</a:t>
            </a:r>
            <a:endParaRPr lang="en-US" sz="4800" b="1" dirty="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  <a:p>
            <a:pPr marL="0" indent="0" algn="just" fontAlgn="auto">
              <a:spcAft>
                <a:spcPts val="0"/>
              </a:spcAft>
              <a:buFont typeface="Wingdings" pitchFamily="2" charset="2"/>
              <a:buNone/>
              <a:defRPr/>
            </a:pPr>
            <a:endParaRPr lang="en-US" sz="3600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431934711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edge">
                                      <p:cBhvr>
                                        <p:cTn id="15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</p:bld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2530" name="Picture 7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258300" cy="71612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2531" name="Title 1"/>
          <p:cNvSpPr txBox="1">
            <a:spLocks/>
          </p:cNvSpPr>
          <p:nvPr/>
        </p:nvSpPr>
        <p:spPr bwMode="auto">
          <a:xfrm>
            <a:off x="1112838" y="2057400"/>
            <a:ext cx="7497762" cy="24384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 eaLnBrk="1" hangingPunct="1"/>
            <a:r>
              <a:rPr lang="en-US" sz="11500">
                <a:solidFill>
                  <a:srgbClr val="002060"/>
                </a:solidFill>
                <a:latin typeface="SutonnyMJ" pitchFamily="2" charset="0"/>
                <a:cs typeface="SutonnyMJ" pitchFamily="2" charset="0"/>
              </a:rPr>
              <a:t>mevB‡K ab¨ev`</a:t>
            </a:r>
          </a:p>
        </p:txBody>
      </p:sp>
      <p:pic>
        <p:nvPicPr>
          <p:cNvPr id="4" name="Picture 2" descr="J:\pink-butterfly-source_04i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0716">
            <a:off x="112713" y="1060450"/>
            <a:ext cx="1787525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5" name="Picture 2" descr="J:\pink-butterfly-source_04i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0716">
            <a:off x="-71438" y="2736850"/>
            <a:ext cx="1787526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6" name="Picture 2" descr="J:\pink-butterfly-source_04i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0716">
            <a:off x="1528763" y="3422650"/>
            <a:ext cx="1787525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J:\pink-butterfly-source_04i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0716">
            <a:off x="2671763" y="5327650"/>
            <a:ext cx="1787525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8" name="Picture 2" descr="J:\pink-butterfly-source_04i.gif"/>
          <p:cNvPicPr>
            <a:picLocks noChangeAspect="1" noChangeArrowheads="1" noCrop="1"/>
          </p:cNvPicPr>
          <p:nvPr/>
        </p:nvPicPr>
        <p:blipFill>
          <a:blip r:embed="rId3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970716">
            <a:off x="80963" y="4794250"/>
            <a:ext cx="1787525" cy="138588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="" xmlns:p14="http://schemas.microsoft.com/office/powerpoint/2010/main" val="402772995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0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0.0901 -0.10185 C 0.52083 -0.42662 0.95173 -0.75185 0.94184 -0.87592 C 0.93194 -1 0.02968 -0.97662 0.03055 -0.84583 C 0.03142 -0.71505 0.94236 -0.22361 0.9467 -0.09097 C 0.95104 0.04167 0.19409 -0.04259 0.05625 -0.05023 C -0.0816 -0.05787 0.10746 -0.125 0.11927 -0.13611 C 0.13107 -0.14722 0.12534 -0.12222 0.12725 -0.1169 C 0.12916 -0.11157 0.12986 -0.10787 0.13055 -0.10393 " pathEditMode="relative" rAng="0" ptsTypes="aaaaaaaA">
                                      <p:cBhvr>
                                        <p:cTn id="6" dur="5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500" y="-37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 nodeType="clickPar">
                      <p:stCondLst>
                        <p:cond delay="indefinite"/>
                      </p:stCondLst>
                      <p:childTnLst>
                        <p:par>
                          <p:cTn id="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9" presetID="0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1823 0.09815 C 0.4125 -0.22685 0.84341 -0.55185 0.83351 -0.67593 C 0.82362 -0.8 -0.07864 -0.77662 -0.07777 -0.6456 C -0.07691 -0.51505 0.83403 -0.02361 0.83837 0.10903 C 0.84271 0.24167 0.08577 0.15741 -0.05208 0.14977 C -0.18993 0.14213 -0.00086 0.075 0.01094 0.06389 C 0.02275 0.05278 0.01702 0.07778 0.01893 0.0831 C 0.02084 0.08843 0.02153 0.09213 0.02223 0.09606 " pathEditMode="relative" rAng="0" ptsTypes="aaaaaaaA">
                                      <p:cBhvr>
                                        <p:cTn id="10" dur="5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34500" y="-37700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0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22222E-6 C 0.43073 -0.325 0.86163 -0.65 0.85174 -0.77407 C 0.84184 -0.89815 -0.06042 -0.87477 -0.05955 -0.74398 C -0.05868 -0.61319 0.85226 -0.12176 0.8566 0.01088 C 0.86094 0.14352 0.10399 0.05926 -0.03385 0.05162 C -0.1717 0.04398 0.01736 -0.02315 0.02917 -0.03426 C 0.04097 -0.04537 0.03524 -0.02037 0.03715 -0.01504 C 0.03906 -0.00972 0.03976 -0.00602 0.04045 -0.00208 " pathEditMode="relative" ptsTypes="aaaaaaaA">
                                      <p:cBhvr>
                                        <p:cTn id="14" dur="5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 nodeType="clickPar">
                      <p:stCondLst>
                        <p:cond delay="indefinite"/>
                      </p:stCondLst>
                      <p:childTnLst>
                        <p:par>
                          <p:cTn id="1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7" presetID="0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22222E-6 C 0.43073 -0.325 0.86163 -0.65 0.85174 -0.77407 C 0.84184 -0.89815 -0.06042 -0.87477 -0.05955 -0.74398 C -0.05868 -0.61319 0.85226 -0.12176 0.8566 0.01088 C 0.86094 0.14352 0.10399 0.05926 -0.03385 0.05162 C -0.1717 0.04398 0.01736 -0.02315 0.02917 -0.03426 C 0.04097 -0.04537 0.03524 -0.02037 0.03715 -0.01504 C 0.03906 -0.00972 0.03976 -0.00602 0.04045 -0.00208 " pathEditMode="relative" ptsTypes="aaaaaaaA">
                                      <p:cBhvr>
                                        <p:cTn id="18" dur="50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0" presetClass="path" presetSubtype="0" repeatCount="indefinite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8.33333E-7 -2.22222E-6 C 0.43073 -0.325 0.86163 -0.65 0.85174 -0.77407 C 0.84184 -0.89815 -0.06042 -0.87477 -0.05955 -0.74398 C -0.05868 -0.61319 0.85226 -0.12176 0.8566 0.01088 C 0.86094 0.14352 0.10399 0.05926 -0.03385 0.05162 C -0.1717 0.04398 0.01736 -0.02315 0.02917 -0.03426 C 0.04097 -0.04537 0.03524 -0.02037 0.03715 -0.01504 C 0.03906 -0.00972 0.03976 -0.00602 0.04045 -0.00208 " pathEditMode="relative" ptsTypes="aaaaaaaA">
                                      <p:cBhvr>
                                        <p:cTn id="22" dur="50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1295400" y="228600"/>
            <a:ext cx="6642100" cy="1323975"/>
          </a:xfrm>
          <a:prstGeom prst="rect">
            <a:avLst/>
          </a:prstGeom>
          <a:solidFill>
            <a:srgbClr val="92D050"/>
          </a:solid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BD" sz="800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পাঠ পরিচিতি</a:t>
            </a:r>
            <a:endParaRPr lang="en-US" sz="800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311150" y="2057400"/>
            <a:ext cx="8610600" cy="3416300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pPr algn="ctr"/>
            <a:r>
              <a:rPr lang="bn-BD" sz="54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শ্রেণিঃ ৯ম/১০ম</a:t>
            </a:r>
          </a:p>
          <a:p>
            <a:pPr algn="ctr"/>
            <a:r>
              <a:rPr lang="bn-BD" sz="54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বিষয়ঃ বাংলা ১ম পত্র</a:t>
            </a:r>
          </a:p>
          <a:p>
            <a:pPr algn="ctr"/>
            <a:r>
              <a:rPr lang="bn-BD" sz="54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সময়ঃ ৫০ মিনিট</a:t>
            </a:r>
          </a:p>
          <a:p>
            <a:pPr algn="ctr"/>
            <a:r>
              <a:rPr lang="bn-BD" sz="5400" b="1" dirty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তারিখঃ </a:t>
            </a:r>
            <a:r>
              <a:rPr lang="en-US" sz="5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12</a:t>
            </a:r>
            <a:r>
              <a:rPr lang="bn-BD" sz="5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/</a:t>
            </a:r>
            <a:r>
              <a:rPr lang="en-US" sz="5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0</a:t>
            </a:r>
            <a:r>
              <a:rPr lang="bn-BD" sz="5400" b="1" dirty="0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১/১০১</a:t>
            </a:r>
            <a:r>
              <a:rPr lang="en-US" sz="5400" b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5</a:t>
            </a:r>
            <a:endParaRPr lang="en-US" sz="54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8170281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3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3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9" dur="3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4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988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5105400"/>
            <a:ext cx="9144000" cy="76993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4400" b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 বলোতো এই ছবিটি কার সাথে তুলনা করা যায়? </a:t>
            </a:r>
            <a:endParaRPr lang="en-US" sz="4400" b="1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0" y="5943600"/>
            <a:ext cx="9144000" cy="708025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4000" b="1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২। সন্তানের বিপদে জীবন দিতেও দিধা করেন না কে?</a:t>
            </a:r>
            <a:endParaRPr lang="en-US" sz="3600" b="1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09600" y="501650"/>
            <a:ext cx="2667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720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মা/জননী</a:t>
            </a:r>
            <a:endParaRPr lang="en-US" sz="720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2645760973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 nodeType="clickPar">
                      <p:stCondLst>
                        <p:cond delay="indefinite"/>
                      </p:stCondLst>
                      <p:childTnLst>
                        <p:par>
                          <p:cTn id="4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7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48" dur="2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4" grpId="1"/>
      <p:bldP spid="5" grpId="0" animBg="1"/>
      <p:bldP spid="5" grpId="1" animBg="1"/>
      <p:bldP spid="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6211888"/>
            <a:ext cx="9144000" cy="769937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44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bn-BD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bn-BD" sz="44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আমাদের কথা সবচেয়ে বেশী চিন্তা করেন কে?</a:t>
            </a:r>
            <a:endParaRPr lang="en-US" sz="4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92750" y="501650"/>
            <a:ext cx="2667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720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মা/জননী</a:t>
            </a:r>
            <a:endParaRPr lang="en-US" sz="720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05530243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0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 nodeType="clickPar">
                      <p:stCondLst>
                        <p:cond delay="indefinite"/>
                      </p:stCondLst>
                      <p:childTnLst>
                        <p:par>
                          <p:cTn id="2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1" presetID="2" presetClass="exit" presetSubtype="4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 additive="base">
                                        <p:cTn id="22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x"/>
                                          </p:val>
                                        </p:tav>
                                        <p:tav tm="100000">
                                          <p:val>
                                            <p:strVal val="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5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y"/>
                                          </p:val>
                                        </p:tav>
                                        <p:tav tm="100000">
                                          <p:val>
                                            <p:strVal val="1+ppt_h/2"/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2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4288" y="0"/>
            <a:ext cx="9144001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0" y="6211888"/>
            <a:ext cx="9144000" cy="769441"/>
          </a:xfrm>
          <a:prstGeom prst="rect">
            <a:avLst/>
          </a:prstGeom>
          <a:blipFill dpi="0" rotWithShape="1">
            <a:blip r:embed="rId3"/>
            <a:srcRect/>
            <a:tile tx="0" ty="0" sx="100000" sy="100000" flip="none" algn="tl"/>
          </a:blipFill>
          <a:ln>
            <a:noFill/>
          </a:ln>
          <a:extLs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১। </a:t>
            </a:r>
            <a:r>
              <a:rPr lang="bn-BD" sz="44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আমরা অসুস্থ হলে কে </a:t>
            </a:r>
            <a:r>
              <a:rPr lang="bn-BD" sz="4400" b="1" dirty="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স্বার্থহীন </a:t>
            </a:r>
            <a:r>
              <a:rPr lang="bn-BD" sz="4400" b="1" dirty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ভাবে সেবা করেন?</a:t>
            </a:r>
            <a:endParaRPr lang="en-US" sz="4000" b="1" dirty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5492750" y="501650"/>
            <a:ext cx="2667000" cy="12001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720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মা/জননী</a:t>
            </a:r>
            <a:endParaRPr lang="en-US" sz="720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122830384"/>
      </p:ext>
    </p:extLst>
  </p:cSld>
  <p:clrMapOvr>
    <a:masterClrMapping/>
  </p:clrMapOvr>
  <p:transition spd="slow">
    <p:circl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3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 nodeType="clickPar">
                      <p:stCondLst>
                        <p:cond delay="indefinite"/>
                      </p:stCondLst>
                      <p:childTnLst>
                        <p:par>
                          <p:cTn id="1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3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5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6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8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9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21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22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3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4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5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6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7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8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 nodeType="clickPar">
                      <p:stCondLst>
                        <p:cond delay="indefinite"/>
                      </p:stCondLst>
                      <p:childTnLst>
                        <p:par>
                          <p:cTn id="3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1" presetID="31" presetClass="exit" presetSubtype="0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 calcmode="lin" valueType="num">
                                      <p:cBhvr>
                                        <p:cTn id="32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w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3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ppt_h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100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90"/>
                                          </p:val>
                                        </p:tav>
                                      </p:tavLst>
                                    </p:anim>
                                    <p:animEffect transition="out" filter="fade">
                                      <p:cBhvr>
                                        <p:cTn id="35" dur="1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1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2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3" dur="10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4" dur="10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 animBg="1"/>
      <p:bldP spid="4" grpId="1" animBg="1"/>
      <p:bldP spid="5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Rectangle 2"/>
          <p:cNvSpPr txBox="1">
            <a:spLocks noChangeArrowheads="1"/>
          </p:cNvSpPr>
          <p:nvPr/>
        </p:nvSpPr>
        <p:spPr>
          <a:xfrm>
            <a:off x="609600" y="381000"/>
            <a:ext cx="8077200" cy="1828800"/>
          </a:xfrm>
          <a:prstGeom prst="rect">
            <a:avLst/>
          </a:prstGeom>
        </p:spPr>
        <p:txBody>
          <a:bodyPr rtlCol="0">
            <a:normAutofit fontScale="75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>
              <a:defRPr/>
            </a:pPr>
            <a:r>
              <a:rPr lang="bn-BD" sz="11500" b="1" dirty="0" smtClean="0">
                <a:solidFill>
                  <a:srgbClr val="002060"/>
                </a:solidFill>
                <a:latin typeface="NikoshBAN" pitchFamily="2" charset="0"/>
                <a:cs typeface="NikoshBAN" pitchFamily="2" charset="0"/>
              </a:rPr>
              <a:t>পাঠ শিরোনাম</a:t>
            </a:r>
            <a:r>
              <a:rPr lang="pl-PL" sz="6600" b="1" dirty="0" smtClean="0">
                <a:solidFill>
                  <a:srgbClr val="002060"/>
                </a:solidFill>
                <a:latin typeface="SutonnyMJ" pitchFamily="2" charset="0"/>
              </a:rPr>
              <a:t/>
            </a:r>
            <a:br>
              <a:rPr lang="pl-PL" sz="6600" b="1" dirty="0" smtClean="0">
                <a:solidFill>
                  <a:srgbClr val="002060"/>
                </a:solidFill>
                <a:latin typeface="SutonnyMJ" pitchFamily="2" charset="0"/>
              </a:rPr>
            </a:br>
            <a:endParaRPr lang="en-US" sz="6600" b="1" dirty="0">
              <a:solidFill>
                <a:srgbClr val="002060"/>
              </a:solidFill>
              <a:latin typeface="SutonnyMJ" pitchFamily="2" charset="0"/>
            </a:endParaRPr>
          </a:p>
        </p:txBody>
      </p:sp>
      <p:sp>
        <p:nvSpPr>
          <p:cNvPr id="4" name="Rectangle 3"/>
          <p:cNvSpPr txBox="1">
            <a:spLocks noChangeArrowheads="1"/>
          </p:cNvSpPr>
          <p:nvPr/>
        </p:nvSpPr>
        <p:spPr>
          <a:xfrm>
            <a:off x="0" y="2403475"/>
            <a:ext cx="8915400" cy="4530725"/>
          </a:xfrm>
          <a:prstGeom prst="rect">
            <a:avLst/>
          </a:prstGeom>
        </p:spPr>
        <p:txBody>
          <a:bodyPr rtlCol="0">
            <a:normAutofit/>
          </a:bodyPr>
          <a:lstStyle>
            <a:lvl1pPr marL="342900" indent="-3429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32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742950" indent="-28575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–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»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spcBef>
                <a:spcPct val="20000"/>
              </a:spcBef>
              <a:buFont typeface="Arial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>
              <a:defRPr/>
            </a:pPr>
            <a:r>
              <a:rPr lang="en-US" sz="8000" b="1" smtClean="0">
                <a:solidFill>
                  <a:srgbClr val="C00000"/>
                </a:solidFill>
                <a:latin typeface="SutonnyMJ" pitchFamily="2" charset="0"/>
              </a:rPr>
              <a:t> </a:t>
            </a:r>
            <a:r>
              <a:rPr lang="bn-BD" sz="11500" b="1" smtClean="0">
                <a:solidFill>
                  <a:srgbClr val="C00000"/>
                </a:solidFill>
                <a:latin typeface="NikoshBAN" pitchFamily="2" charset="0"/>
                <a:cs typeface="NikoshBAN" pitchFamily="2" charset="0"/>
              </a:rPr>
              <a:t>পল্লিজননী</a:t>
            </a:r>
          </a:p>
          <a:p>
            <a:pPr marL="0" indent="0">
              <a:buFont typeface="Wingdings" pitchFamily="2" charset="2"/>
              <a:buNone/>
              <a:defRPr/>
            </a:pPr>
            <a:r>
              <a:rPr lang="bn-BD" sz="5400" b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           </a:t>
            </a:r>
            <a:r>
              <a:rPr lang="bn-BD" sz="7200" b="1" smtClean="0">
                <a:solidFill>
                  <a:srgbClr val="7030A0"/>
                </a:solidFill>
                <a:latin typeface="NikoshBAN" pitchFamily="2" charset="0"/>
                <a:cs typeface="NikoshBAN" pitchFamily="2" charset="0"/>
              </a:rPr>
              <a:t>--- জসীমউদ্দীন</a:t>
            </a:r>
            <a:endParaRPr lang="bn-BD" sz="7200" b="1" dirty="0">
              <a:solidFill>
                <a:srgbClr val="7030A0"/>
              </a:solidFill>
              <a:latin typeface="NikoshBAN" pitchFamily="2" charset="0"/>
              <a:cs typeface="NikoshBAN" pitchFamily="2" charset="0"/>
            </a:endParaRPr>
          </a:p>
        </p:txBody>
      </p:sp>
    </p:spTree>
    <p:extLst>
      <p:ext uri="{BB962C8B-B14F-4D97-AF65-F5344CB8AC3E}">
        <p14:creationId xmlns="" xmlns:p14="http://schemas.microsoft.com/office/powerpoint/2010/main" val="334262507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1" presetClass="entr" presetSubtype="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37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1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898" decel="100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1000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9" dur="1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898" decel="100000" fill="hold"/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1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3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6" dur="1000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7" dur="1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898" decel="100000" fill="hold"/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-.03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9" dur="100" accel="100000" fill="hold">
                                          <p:stCondLst>
                                            <p:cond delay="898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03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 build="p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218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-9525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bn-BD" sz="11500" smtClean="0">
                <a:solidFill>
                  <a:srgbClr val="FF0000"/>
                </a:solidFill>
                <a:latin typeface="NikoshBAN" pitchFamily="2" charset="0"/>
                <a:cs typeface="NikoshBAN" pitchFamily="2" charset="0"/>
              </a:rPr>
              <a:t>শিখনফল</a:t>
            </a:r>
            <a:endParaRPr lang="en-US" sz="11500" smtClean="0">
              <a:solidFill>
                <a:srgbClr val="FF0000"/>
              </a:solidFill>
              <a:latin typeface="NikoshBAN" pitchFamily="2" charset="0"/>
              <a:cs typeface="NikoshBAN" pitchFamily="2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rtlCol="0">
            <a:normAutofit fontScale="85000" lnSpcReduction="20000"/>
          </a:bodyPr>
          <a:lstStyle/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4400" dirty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এ </a:t>
            </a:r>
            <a:r>
              <a:rPr lang="en-US" sz="4400" dirty="0" err="1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পাঠ</a:t>
            </a:r>
            <a:r>
              <a:rPr lang="en-US" sz="4400" dirty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শেষে</a:t>
            </a:r>
            <a:r>
              <a:rPr lang="en-US" sz="4400" dirty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শিক্ষার্থীরা</a:t>
            </a:r>
            <a:r>
              <a:rPr lang="en-US" sz="4400" dirty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-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en-US" sz="4400" dirty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১</a:t>
            </a:r>
            <a:r>
              <a:rPr lang="en-US" sz="4400" dirty="0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। ‘</a:t>
            </a:r>
            <a:r>
              <a:rPr lang="bn-BD" sz="4400" dirty="0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পল্লিজননী</a:t>
            </a:r>
            <a:r>
              <a:rPr lang="en-US" sz="4400" dirty="0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’ </a:t>
            </a:r>
            <a:r>
              <a:rPr lang="en-US" sz="4400" dirty="0" err="1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কবিতার</a:t>
            </a:r>
            <a:r>
              <a:rPr lang="en-US" sz="4400" dirty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লেখক</a:t>
            </a:r>
            <a:r>
              <a:rPr lang="bn-BD" sz="4400" dirty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পরিচিতি উল্লেখ করতে পারবে।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bn-BD" sz="4400" dirty="0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২। কবিতার প্রথম ছয় লাইন মর্মকথা জানতে</a:t>
            </a:r>
            <a:r>
              <a:rPr lang="en-US" sz="4400" dirty="0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400" dirty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bn-BD" sz="4400" dirty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৩</a:t>
            </a:r>
            <a:r>
              <a:rPr lang="en-US" sz="4400" dirty="0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। </a:t>
            </a:r>
            <a:r>
              <a:rPr lang="bn-BD" sz="4400" dirty="0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সন্তানের প্রতি</a:t>
            </a:r>
            <a:r>
              <a:rPr lang="en-US" sz="4400" dirty="0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মায়ের</a:t>
            </a:r>
            <a:r>
              <a:rPr lang="en-US" sz="4400" dirty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bn-BD" sz="4400" dirty="0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ভালবাসা অতুলনীয়/অফুরন্ত</a:t>
            </a:r>
            <a:r>
              <a:rPr lang="en-US" sz="4400" dirty="0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- </a:t>
            </a:r>
            <a:r>
              <a:rPr lang="en-US" sz="4400" dirty="0" err="1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400" dirty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বর্ণনা</a:t>
            </a:r>
            <a:r>
              <a:rPr lang="bn-BD" sz="4400" dirty="0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400" dirty="0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400" dirty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  <a:p>
            <a:pPr marL="0" indent="0" fontAlgn="auto">
              <a:spcAft>
                <a:spcPts val="0"/>
              </a:spcAft>
              <a:buFont typeface="Wingdings" pitchFamily="2" charset="2"/>
              <a:buNone/>
              <a:defRPr/>
            </a:pPr>
            <a:r>
              <a:rPr lang="bn-BD" sz="4400" dirty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৪</a:t>
            </a:r>
            <a:r>
              <a:rPr lang="en-US" sz="4400" dirty="0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। ‘</a:t>
            </a:r>
            <a:r>
              <a:rPr lang="bn-BD" sz="4400" dirty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সন্তানের </a:t>
            </a:r>
            <a:r>
              <a:rPr lang="bn-BD" sz="4400" dirty="0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জীবনে</a:t>
            </a:r>
            <a:r>
              <a:rPr lang="en-US" sz="4400" dirty="0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’</a:t>
            </a:r>
            <a:r>
              <a:rPr lang="bn-BD" sz="4400" dirty="0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 সবচেয়ে গুরুত্বপুর্ণ ব্যক্তি মা</a:t>
            </a:r>
            <a:r>
              <a:rPr lang="en-US" sz="4400" dirty="0" smtClean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- </a:t>
            </a:r>
            <a:r>
              <a:rPr lang="en-US" sz="4400" dirty="0" err="1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তা</a:t>
            </a:r>
            <a:r>
              <a:rPr lang="en-US" sz="4400" dirty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বিশ্লেষণ</a:t>
            </a:r>
            <a:r>
              <a:rPr lang="en-US" sz="4400" dirty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করতে</a:t>
            </a:r>
            <a:r>
              <a:rPr lang="en-US" sz="4400" dirty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 </a:t>
            </a:r>
            <a:r>
              <a:rPr lang="en-US" sz="4400" dirty="0" err="1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পারবে</a:t>
            </a:r>
            <a:r>
              <a:rPr lang="en-US" sz="4400" dirty="0">
                <a:solidFill>
                  <a:srgbClr val="950795"/>
                </a:solidFill>
                <a:latin typeface="NikoshBAN" pitchFamily="2" charset="0"/>
                <a:cs typeface="NikoshBAN" pitchFamily="2" charset="0"/>
              </a:rPr>
              <a:t>।</a:t>
            </a:r>
          </a:p>
        </p:txBody>
      </p:sp>
    </p:spTree>
    <p:extLst>
      <p:ext uri="{BB962C8B-B14F-4D97-AF65-F5344CB8AC3E}">
        <p14:creationId xmlns="" xmlns:p14="http://schemas.microsoft.com/office/powerpoint/2010/main" val="3694110926"/>
      </p:ext>
    </p:extLst>
  </p:cSld>
  <p:clrMapOvr>
    <a:masterClrMapping/>
  </p:clrMapOvr>
  <p:transition spd="slow">
    <p:fade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2" dur="20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17" dur="20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2" dur="20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27" dur="2000"/>
                                        <p:tgtEl>
                                          <p:spTgt spid="3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 nodeType="clickPar">
                      <p:stCondLst>
                        <p:cond delay="indefinite"/>
                      </p:stCondLst>
                      <p:childTnLst>
                        <p:par>
                          <p:cTn id="2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0" presetID="21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heel(1)">
                                      <p:cBhvr>
                                        <p:cTn id="32" dur="2000"/>
                                        <p:tgtEl>
                                          <p:spTgt spid="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=""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914400" y="5181600"/>
            <a:ext cx="4648200" cy="7694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4400" dirty="0">
                <a:solidFill>
                  <a:srgbClr val="FF0000"/>
                </a:solidFill>
              </a:rPr>
              <a:t>জসীমউদ্দীন</a:t>
            </a:r>
            <a:endParaRPr lang="en-US" sz="4400" dirty="0">
              <a:solidFill>
                <a:srgbClr val="FF0000"/>
              </a:solidFill>
            </a:endParaRP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990600" y="609600"/>
            <a:ext cx="7010400" cy="7080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>
            <a:spAutoFit/>
          </a:bodyPr>
          <a:lstStyle>
            <a:lvl1pPr>
              <a:defRPr>
                <a:solidFill>
                  <a:schemeClr val="tx1"/>
                </a:solidFill>
                <a:latin typeface="Arial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Arial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Arial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Arial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Arial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charset="0"/>
              </a:defRPr>
            </a:lvl9pPr>
          </a:lstStyle>
          <a:p>
            <a:r>
              <a:rPr lang="bn-BD" sz="4000" dirty="0" smtClean="0">
                <a:solidFill>
                  <a:srgbClr val="FF0000"/>
                </a:solidFill>
              </a:rPr>
              <a:t>বলোতো </a:t>
            </a:r>
            <a:r>
              <a:rPr lang="bn-BD" sz="4000" dirty="0">
                <a:solidFill>
                  <a:srgbClr val="FF0000"/>
                </a:solidFill>
              </a:rPr>
              <a:t>ছবিটি কার ?</a:t>
            </a:r>
            <a:endParaRPr lang="en-US" sz="4000" dirty="0">
              <a:solidFill>
                <a:srgbClr val="FF0000"/>
              </a:solidFill>
            </a:endParaRPr>
          </a:p>
        </p:txBody>
      </p:sp>
    </p:spTree>
    <p:extLst>
      <p:ext uri="{BB962C8B-B14F-4D97-AF65-F5344CB8AC3E}">
        <p14:creationId xmlns="" xmlns:p14="http://schemas.microsoft.com/office/powerpoint/2010/main" val="31807935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6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circle(in)">
                                      <p:cBhvr>
                                        <p:cTn id="7" dur="20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26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8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3" dur="1822" tmFilter="0,0; 0.14,0.36; 0.43,0.73; 0.71,0.91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0.25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664" tmFilter="0.0,0.0; 0.25,0.07; 0.50,0.2; 0.75,0.467; 1.0,1.0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3">
                                          <p:val>
                                            <p:fltVal val="0.5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5" dur="664" tmFilter="0, 0; 0.125,0.2665; 0.25,0.4; 0.375,0.465; 0.5,0.5;  0.625,0.535; 0.75,0.6; 0.875,0.7335; 1,1">
                                          <p:stCondLst>
                                            <p:cond delay="66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9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332" tmFilter="0, 0; 0.125,0.2665; 0.25,0.4; 0.375,0.465; 0.5,0.5;  0.625,0.535; 0.75,0.6; 0.875,0.7335; 1,1">
                                          <p:stCondLst>
                                            <p:cond delay="132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27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7" dur="164" tmFilter="0, 0; 0.125,0.2665; 0.25,0.4; 0.375,0.465; 0.5,0.5;  0.625,0.535; 0.75,0.6; 0.875,0.7335; 1,1">
                                          <p:stCondLst>
                                            <p:cond delay="165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 fmla="#ppt_y-sin(pi*$)/81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fltVal val="1"/>
                                          </p:val>
                                        </p:tav>
                                      </p:tavLst>
                                    </p:anim>
                                    <p:animScale>
                                      <p:cBhvr>
                                        <p:cTn id="18" dur="26">
                                          <p:stCondLst>
                                            <p:cond delay="65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60000"/>
                                    </p:animScale>
                                    <p:animScale>
                                      <p:cBhvr>
                                        <p:cTn id="19" dur="166" decel="50000">
                                          <p:stCondLst>
                                            <p:cond delay="676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0" dur="26">
                                          <p:stCondLst>
                                            <p:cond delay="131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80000"/>
                                    </p:animScale>
                                    <p:animScale>
                                      <p:cBhvr>
                                        <p:cTn id="21" dur="166" decel="50000">
                                          <p:stCondLst>
                                            <p:cond delay="133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2" dur="26">
                                          <p:stCondLst>
                                            <p:cond delay="1642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0000"/>
                                    </p:animScale>
                                    <p:animScale>
                                      <p:cBhvr>
                                        <p:cTn id="23" dur="166" decel="50000">
                                          <p:stCondLst>
                                            <p:cond delay="166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  <p:animScale>
                                      <p:cBhvr>
                                        <p:cTn id="24" dur="26">
                                          <p:stCondLst>
                                            <p:cond delay="1808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95000"/>
                                    </p:animScale>
                                    <p:animScale>
                                      <p:cBhvr>
                                        <p:cTn id="25" dur="166" decel="50000">
                                          <p:stCondLst>
                                            <p:cond delay="1834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</p:cBhvr>
                                      <p:to x="100000" y="100000"/>
                                    </p:animScale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1" presetClass="exit" presetSubtype="1" fill="hold" grpId="1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wheel(1)">
                                      <p:cBhvr>
                                        <p:cTn id="29" dur="20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1999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10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style.rotation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90"/>
                                          </p:val>
                                        </p:tav>
                                        <p:tav tm="100000">
                                          <p:val>
                                            <p:fltVal val="0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8" dur="10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/>
      <p:bldP spid="4" grpId="0"/>
      <p:bldP spid="4" grpId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203</TotalTime>
  <Words>397</Words>
  <Application>Microsoft Office PowerPoint</Application>
  <PresentationFormat>On-screen Show (4:3)</PresentationFormat>
  <Paragraphs>86</Paragraphs>
  <Slides>21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21</vt:i4>
      </vt:variant>
    </vt:vector>
  </HeadingPairs>
  <TitlesOfParts>
    <vt:vector size="22" baseType="lpstr"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শিখনফল</vt:lpstr>
      <vt:lpstr>Slide 9</vt:lpstr>
      <vt:lpstr>কবি পরিচিতি</vt:lpstr>
      <vt:lpstr>Slide 11</vt:lpstr>
      <vt:lpstr>Slide 12</vt:lpstr>
      <vt:lpstr> রাত থম থম স্তব্ধ নিঝুম, ঘোর-ঘোর-আন্ধার নিশ্বাস ফেলি তাও শোনা যায় নাই কোথা সাড়া কার।</vt:lpstr>
      <vt:lpstr>Slide 14</vt:lpstr>
      <vt:lpstr>Slide 15</vt:lpstr>
      <vt:lpstr>Slide 16</vt:lpstr>
      <vt:lpstr>Slide 17</vt:lpstr>
      <vt:lpstr>Slide 18</vt:lpstr>
      <vt:lpstr>Slide 19</vt:lpstr>
      <vt:lpstr>বাড়ির কাজ</vt:lpstr>
      <vt:lpstr>Slide 21</vt:lpstr>
    </vt:vector>
  </TitlesOfParts>
  <Company>Computer Source Ltd.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M`¨-  </dc:title>
  <dc:creator>User</dc:creator>
  <cp:lastModifiedBy>User</cp:lastModifiedBy>
  <cp:revision>100</cp:revision>
  <dcterms:created xsi:type="dcterms:W3CDTF">2014-04-06T08:09:15Z</dcterms:created>
  <dcterms:modified xsi:type="dcterms:W3CDTF">2015-04-23T09:18:10Z</dcterms:modified>
</cp:coreProperties>
</file>